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
  </p:notesMasterIdLst>
  <p:sldIdLst>
    <p:sldId id="256" r:id="rId2"/>
    <p:sldId id="257" r:id="rId3"/>
    <p:sldId id="258" r:id="rId4"/>
    <p:sldId id="259" r:id="rId5"/>
    <p:sldId id="260" r:id="rId6"/>
  </p:sldIdLst>
  <p:sldSz cx="18288000" cy="10287000"/>
  <p:notesSz cx="6858000" cy="9144000"/>
  <p:embeddedFontLst>
    <p:embeddedFont>
      <p:font typeface="Prata" panose="020B0604020202020204" charset="0"/>
      <p:regular r:id="rId8"/>
    </p:embeddedFont>
    <p:embeddedFont>
      <p:font typeface="Raleway" pitchFamily="2" charset="0"/>
      <p:regular r:id="rId9"/>
    </p:embeddedFont>
    <p:embeddedFont>
      <p:font typeface="Raleway Bold"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6" d="100"/>
          <a:sy n="56" d="100"/>
        </p:scale>
        <p:origin x="61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04.12.2024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sp>
      <p:sp>
        <p:nvSpPr>
          <p:cNvPr id="6" name="TextBox 6"/>
          <p:cNvSpPr txBox="1"/>
          <p:nvPr/>
        </p:nvSpPr>
        <p:spPr>
          <a:xfrm>
            <a:off x="7850237" y="1924496"/>
            <a:ext cx="9445526" cy="3706416"/>
          </a:xfrm>
          <a:prstGeom prst="rect">
            <a:avLst/>
          </a:prstGeom>
        </p:spPr>
        <p:txBody>
          <a:bodyPr lIns="0" tIns="0" rIns="0" bIns="0" rtlCol="0" anchor="t">
            <a:spAutoFit/>
          </a:bodyPr>
          <a:lstStyle/>
          <a:p>
            <a:pPr algn="l">
              <a:lnSpc>
                <a:spcPts val="9625"/>
              </a:lnSpc>
            </a:pPr>
            <a:r>
              <a:rPr lang="en-US" sz="7687" dirty="0">
                <a:solidFill>
                  <a:srgbClr val="F2E782"/>
                </a:solidFill>
                <a:latin typeface="Prata"/>
                <a:ea typeface="Prata"/>
                <a:cs typeface="Prata"/>
                <a:sym typeface="Prata"/>
              </a:rPr>
              <a:t>Customer Segmentation Analysis</a:t>
            </a:r>
          </a:p>
        </p:txBody>
      </p:sp>
      <p:sp>
        <p:nvSpPr>
          <p:cNvPr id="7" name="TextBox 7"/>
          <p:cNvSpPr txBox="1"/>
          <p:nvPr/>
        </p:nvSpPr>
        <p:spPr>
          <a:xfrm>
            <a:off x="7850237" y="5960864"/>
            <a:ext cx="9445526" cy="2363391"/>
          </a:xfrm>
          <a:prstGeom prst="rect">
            <a:avLst/>
          </a:prstGeom>
        </p:spPr>
        <p:txBody>
          <a:bodyPr lIns="0" tIns="0" rIns="0" bIns="0" rtlCol="0" anchor="t">
            <a:spAutoFit/>
          </a:bodyPr>
          <a:lstStyle/>
          <a:p>
            <a:pPr algn="l">
              <a:lnSpc>
                <a:spcPts val="3562"/>
              </a:lnSpc>
            </a:pPr>
            <a:endParaRPr dirty="0"/>
          </a:p>
          <a:p>
            <a:pPr algn="l">
              <a:lnSpc>
                <a:spcPts val="3562"/>
              </a:lnSpc>
            </a:pPr>
            <a:r>
              <a:rPr lang="en-US" sz="2187" dirty="0">
                <a:solidFill>
                  <a:srgbClr val="CFCBBF"/>
                </a:solidFill>
                <a:latin typeface="Raleway"/>
                <a:ea typeface="Raleway"/>
                <a:cs typeface="Raleway"/>
                <a:sym typeface="Raleway"/>
              </a:rPr>
              <a:t>This dashboard aims to provide actionable insights into customer segmentation, enabling the identification of trends, sales performance, and key customer demographics. Monitor trends and KPIs to support strategic decision-making.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TextBox 5"/>
          <p:cNvSpPr txBox="1"/>
          <p:nvPr/>
        </p:nvSpPr>
        <p:spPr>
          <a:xfrm>
            <a:off x="992238" y="2165300"/>
            <a:ext cx="7088237"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Data Preparation </a:t>
            </a:r>
          </a:p>
        </p:txBody>
      </p:sp>
      <p:sp>
        <p:nvSpPr>
          <p:cNvPr id="6" name="TextBox 6"/>
          <p:cNvSpPr txBox="1"/>
          <p:nvPr/>
        </p:nvSpPr>
        <p:spPr>
          <a:xfrm>
            <a:off x="992238" y="3466951"/>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Data Source</a:t>
            </a:r>
          </a:p>
        </p:txBody>
      </p:sp>
      <p:sp>
        <p:nvSpPr>
          <p:cNvPr id="7" name="TextBox 7"/>
          <p:cNvSpPr txBox="1"/>
          <p:nvPr/>
        </p:nvSpPr>
        <p:spPr>
          <a:xfrm>
            <a:off x="992238" y="4357092"/>
            <a:ext cx="16303526" cy="1002506"/>
          </a:xfrm>
          <a:prstGeom prst="rect">
            <a:avLst/>
          </a:prstGeom>
        </p:spPr>
        <p:txBody>
          <a:bodyPr lIns="0" tIns="0" rIns="0" bIns="0" rtlCol="0" anchor="t">
            <a:spAutoFit/>
          </a:bodyPr>
          <a:lstStyle/>
          <a:p>
            <a:pPr algn="l">
              <a:lnSpc>
                <a:spcPts val="3562"/>
              </a:lnSpc>
            </a:pPr>
            <a:r>
              <a:rPr lang="en-US" sz="2187">
                <a:solidFill>
                  <a:srgbClr val="CFCBBF"/>
                </a:solidFill>
                <a:latin typeface="Raleway"/>
                <a:ea typeface="Raleway"/>
                <a:cs typeface="Raleway"/>
                <a:sym typeface="Raleway"/>
              </a:rPr>
              <a:t>Our internal sales database (API-accessible) provided detailed transaction records including customer IDs, products, sales regions (country and state), dates, and quantities.</a:t>
            </a:r>
          </a:p>
        </p:txBody>
      </p:sp>
      <p:sp>
        <p:nvSpPr>
          <p:cNvPr id="8" name="TextBox 8"/>
          <p:cNvSpPr txBox="1"/>
          <p:nvPr/>
        </p:nvSpPr>
        <p:spPr>
          <a:xfrm>
            <a:off x="992238" y="5756225"/>
            <a:ext cx="11066710"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Data Cleaning and Transformation using Power Query</a:t>
            </a:r>
          </a:p>
        </p:txBody>
      </p:sp>
      <p:sp>
        <p:nvSpPr>
          <p:cNvPr id="9" name="TextBox 9"/>
          <p:cNvSpPr txBox="1"/>
          <p:nvPr/>
        </p:nvSpPr>
        <p:spPr>
          <a:xfrm>
            <a:off x="992238" y="6646366"/>
            <a:ext cx="16303526" cy="1456135"/>
          </a:xfrm>
          <a:prstGeom prst="rect">
            <a:avLst/>
          </a:prstGeom>
        </p:spPr>
        <p:txBody>
          <a:bodyPr lIns="0" tIns="0" rIns="0" bIns="0" rtlCol="0" anchor="t">
            <a:spAutoFit/>
          </a:bodyPr>
          <a:lstStyle/>
          <a:p>
            <a:pPr algn="l">
              <a:lnSpc>
                <a:spcPts val="3562"/>
              </a:lnSpc>
            </a:pPr>
            <a:r>
              <a:rPr lang="en-US" sz="2187">
                <a:solidFill>
                  <a:srgbClr val="CFCBBF"/>
                </a:solidFill>
                <a:latin typeface="Raleway"/>
                <a:ea typeface="Raleway"/>
                <a:cs typeface="Raleway"/>
                <a:sym typeface="Raleway"/>
              </a:rPr>
              <a:t>Power Query cleaned and transformed the raw data. This included handling missing regional data (imputed using regional averages and sales trends), ensuring data type consistency, and addressing outliers (via box plots and Z-score analysis). Calculated columns for year-over-year growth and customer risk scores were added.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9144000" y="0"/>
            <a:ext cx="9144000" cy="10287000"/>
          </a:xfrm>
          <a:custGeom>
            <a:avLst/>
            <a:gdLst/>
            <a:ahLst/>
            <a:cxnLst/>
            <a:rect l="l" t="t" r="r" b="b"/>
            <a:pathLst>
              <a:path w="9144000" h="10287000">
                <a:moveTo>
                  <a:pt x="0" y="0"/>
                </a:moveTo>
                <a:lnTo>
                  <a:pt x="9144000" y="0"/>
                </a:lnTo>
                <a:lnTo>
                  <a:pt x="9144000" y="10287000"/>
                </a:lnTo>
                <a:lnTo>
                  <a:pt x="0" y="10287000"/>
                </a:lnTo>
                <a:lnTo>
                  <a:pt x="0" y="0"/>
                </a:lnTo>
                <a:close/>
              </a:path>
            </a:pathLst>
          </a:custGeom>
          <a:blipFill>
            <a:blip r:embed="rId5"/>
            <a:stretch>
              <a:fillRect/>
            </a:stretch>
          </a:blipFill>
        </p:spPr>
      </p:sp>
      <p:sp>
        <p:nvSpPr>
          <p:cNvPr id="7" name="Freeform 7" descr="preencoded.png"/>
          <p:cNvSpPr/>
          <p:nvPr/>
        </p:nvSpPr>
        <p:spPr>
          <a:xfrm>
            <a:off x="9143998" y="1790700"/>
            <a:ext cx="9144002" cy="6896100"/>
          </a:xfrm>
          <a:custGeom>
            <a:avLst/>
            <a:gdLst/>
            <a:ahLst/>
            <a:cxnLst/>
            <a:rect l="l" t="t" r="r" b="b"/>
            <a:pathLst>
              <a:path w="8496746" h="5747594">
                <a:moveTo>
                  <a:pt x="0" y="0"/>
                </a:moveTo>
                <a:lnTo>
                  <a:pt x="8496747" y="0"/>
                </a:lnTo>
                <a:lnTo>
                  <a:pt x="8496747" y="5747593"/>
                </a:lnTo>
                <a:lnTo>
                  <a:pt x="0" y="5747593"/>
                </a:lnTo>
                <a:lnTo>
                  <a:pt x="0" y="0"/>
                </a:lnTo>
                <a:close/>
              </a:path>
            </a:pathLst>
          </a:custGeom>
          <a:blipFill>
            <a:blip r:embed="rId6"/>
            <a:stretch>
              <a:fillRect/>
            </a:stretch>
          </a:blipFill>
        </p:spPr>
      </p:sp>
      <p:sp>
        <p:nvSpPr>
          <p:cNvPr id="8" name="TextBox 8"/>
          <p:cNvSpPr txBox="1"/>
          <p:nvPr/>
        </p:nvSpPr>
        <p:spPr>
          <a:xfrm>
            <a:off x="905916" y="1106835"/>
            <a:ext cx="6471196" cy="827931"/>
          </a:xfrm>
          <a:prstGeom prst="rect">
            <a:avLst/>
          </a:prstGeom>
        </p:spPr>
        <p:txBody>
          <a:bodyPr lIns="0" tIns="0" rIns="0" bIns="0" rtlCol="0" anchor="t">
            <a:spAutoFit/>
          </a:bodyPr>
          <a:lstStyle/>
          <a:p>
            <a:pPr algn="l">
              <a:lnSpc>
                <a:spcPts val="6312"/>
              </a:lnSpc>
            </a:pPr>
            <a:r>
              <a:rPr lang="en-US" sz="5062">
                <a:solidFill>
                  <a:srgbClr val="F2E782"/>
                </a:solidFill>
                <a:latin typeface="Prata"/>
                <a:ea typeface="Prata"/>
                <a:cs typeface="Prata"/>
                <a:sym typeface="Prata"/>
              </a:rPr>
              <a:t>Data Modeling</a:t>
            </a:r>
          </a:p>
        </p:txBody>
      </p:sp>
      <p:sp>
        <p:nvSpPr>
          <p:cNvPr id="9" name="TextBox 9"/>
          <p:cNvSpPr txBox="1"/>
          <p:nvPr/>
        </p:nvSpPr>
        <p:spPr>
          <a:xfrm>
            <a:off x="905916" y="2294335"/>
            <a:ext cx="3882629" cy="513904"/>
          </a:xfrm>
          <a:prstGeom prst="rect">
            <a:avLst/>
          </a:prstGeom>
        </p:spPr>
        <p:txBody>
          <a:bodyPr lIns="0" tIns="0" rIns="0" bIns="0" rtlCol="0" anchor="t">
            <a:spAutoFit/>
          </a:bodyPr>
          <a:lstStyle/>
          <a:p>
            <a:pPr algn="l">
              <a:lnSpc>
                <a:spcPts val="3812"/>
              </a:lnSpc>
            </a:pPr>
            <a:r>
              <a:rPr lang="en-US" sz="3000">
                <a:solidFill>
                  <a:srgbClr val="F2E782"/>
                </a:solidFill>
                <a:latin typeface="Prata"/>
                <a:ea typeface="Prata"/>
                <a:cs typeface="Prata"/>
                <a:sym typeface="Prata"/>
              </a:rPr>
              <a:t>Relationship Design</a:t>
            </a:r>
          </a:p>
        </p:txBody>
      </p:sp>
      <p:sp>
        <p:nvSpPr>
          <p:cNvPr id="10" name="TextBox 10"/>
          <p:cNvSpPr txBox="1"/>
          <p:nvPr/>
        </p:nvSpPr>
        <p:spPr>
          <a:xfrm>
            <a:off x="905916" y="3101131"/>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The data model consists of interconnected tables: </a:t>
            </a:r>
            <a:r>
              <a:rPr lang="en-US" sz="2000" b="1">
                <a:solidFill>
                  <a:srgbClr val="CFCBBF"/>
                </a:solidFill>
                <a:latin typeface="Raleway Bold"/>
                <a:ea typeface="Raleway Bold"/>
                <a:cs typeface="Raleway Bold"/>
                <a:sym typeface="Raleway Bold"/>
              </a:rPr>
              <a:t>DimTable</a:t>
            </a:r>
            <a:r>
              <a:rPr lang="en-US" sz="2000">
                <a:solidFill>
                  <a:srgbClr val="CFCBBF"/>
                </a:solidFill>
                <a:latin typeface="Raleway"/>
                <a:ea typeface="Raleway"/>
                <a:cs typeface="Raleway"/>
                <a:sym typeface="Raleway"/>
              </a:rPr>
              <a:t>, </a:t>
            </a:r>
            <a:r>
              <a:rPr lang="en-US" sz="2000" b="1">
                <a:solidFill>
                  <a:srgbClr val="CFCBBF"/>
                </a:solidFill>
                <a:latin typeface="Raleway Bold"/>
                <a:ea typeface="Raleway Bold"/>
                <a:cs typeface="Raleway Bold"/>
                <a:sym typeface="Raleway Bold"/>
              </a:rPr>
              <a:t>Orders</a:t>
            </a:r>
            <a:r>
              <a:rPr lang="en-US" sz="2000">
                <a:solidFill>
                  <a:srgbClr val="CFCBBF"/>
                </a:solidFill>
                <a:latin typeface="Raleway"/>
                <a:ea typeface="Raleway"/>
                <a:cs typeface="Raleway"/>
                <a:sym typeface="Raleway"/>
              </a:rPr>
              <a:t>, </a:t>
            </a:r>
            <a:r>
              <a:rPr lang="en-US" sz="2000" b="1">
                <a:solidFill>
                  <a:srgbClr val="CFCBBF"/>
                </a:solidFill>
                <a:latin typeface="Raleway Bold"/>
                <a:ea typeface="Raleway Bold"/>
                <a:cs typeface="Raleway Bold"/>
                <a:sym typeface="Raleway Bold"/>
              </a:rPr>
              <a:t>People</a:t>
            </a:r>
            <a:r>
              <a:rPr lang="en-US" sz="2000">
                <a:solidFill>
                  <a:srgbClr val="CFCBBF"/>
                </a:solidFill>
                <a:latin typeface="Raleway"/>
                <a:ea typeface="Raleway"/>
                <a:cs typeface="Raleway"/>
                <a:sym typeface="Raleway"/>
              </a:rPr>
              <a:t>, and </a:t>
            </a:r>
            <a:r>
              <a:rPr lang="en-US" sz="2000" b="1">
                <a:solidFill>
                  <a:srgbClr val="CFCBBF"/>
                </a:solidFill>
                <a:latin typeface="Raleway Bold"/>
                <a:ea typeface="Raleway Bold"/>
                <a:cs typeface="Raleway Bold"/>
                <a:sym typeface="Raleway Bold"/>
              </a:rPr>
              <a:t>Returns</a:t>
            </a:r>
            <a:r>
              <a:rPr lang="en-US" sz="2000">
                <a:solidFill>
                  <a:srgbClr val="CFCBBF"/>
                </a:solidFill>
                <a:latin typeface="Raleway"/>
                <a:ea typeface="Raleway"/>
                <a:cs typeface="Raleway"/>
                <a:sym typeface="Raleway"/>
              </a:rPr>
              <a:t>.</a:t>
            </a:r>
          </a:p>
        </p:txBody>
      </p:sp>
      <p:sp>
        <p:nvSpPr>
          <p:cNvPr id="11" name="TextBox 11"/>
          <p:cNvSpPr txBox="1"/>
          <p:nvPr/>
        </p:nvSpPr>
        <p:spPr>
          <a:xfrm>
            <a:off x="905916" y="4019699"/>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These relationships enable seamless analysis of trends, performance, and customer behavior across dimensions.</a:t>
            </a:r>
          </a:p>
        </p:txBody>
      </p:sp>
      <p:sp>
        <p:nvSpPr>
          <p:cNvPr id="12" name="TextBox 12"/>
          <p:cNvSpPr txBox="1"/>
          <p:nvPr/>
        </p:nvSpPr>
        <p:spPr>
          <a:xfrm>
            <a:off x="905916" y="5302598"/>
            <a:ext cx="3882629" cy="513904"/>
          </a:xfrm>
          <a:prstGeom prst="rect">
            <a:avLst/>
          </a:prstGeom>
        </p:spPr>
        <p:txBody>
          <a:bodyPr lIns="0" tIns="0" rIns="0" bIns="0" rtlCol="0" anchor="t">
            <a:spAutoFit/>
          </a:bodyPr>
          <a:lstStyle/>
          <a:p>
            <a:pPr algn="l">
              <a:lnSpc>
                <a:spcPts val="3812"/>
              </a:lnSpc>
            </a:pPr>
            <a:r>
              <a:rPr lang="en-US" sz="3000">
                <a:solidFill>
                  <a:srgbClr val="F2E782"/>
                </a:solidFill>
                <a:latin typeface="Prata"/>
                <a:ea typeface="Prata"/>
                <a:cs typeface="Prata"/>
                <a:sym typeface="Prata"/>
              </a:rPr>
              <a:t>Measure Creation</a:t>
            </a:r>
          </a:p>
        </p:txBody>
      </p:sp>
      <p:sp>
        <p:nvSpPr>
          <p:cNvPr id="13" name="TextBox 13"/>
          <p:cNvSpPr txBox="1"/>
          <p:nvPr/>
        </p:nvSpPr>
        <p:spPr>
          <a:xfrm>
            <a:off x="905916" y="6109395"/>
            <a:ext cx="7332166" cy="509290"/>
          </a:xfrm>
          <a:prstGeom prst="rect">
            <a:avLst/>
          </a:prstGeom>
        </p:spPr>
        <p:txBody>
          <a:bodyPr lIns="0" tIns="0" rIns="0" bIns="0" rtlCol="0" anchor="t">
            <a:spAutoFit/>
          </a:bodyPr>
          <a:lstStyle/>
          <a:p>
            <a:pPr algn="l">
              <a:lnSpc>
                <a:spcPts val="3250"/>
              </a:lnSpc>
            </a:pPr>
            <a:r>
              <a:rPr lang="en-US" sz="2000">
                <a:solidFill>
                  <a:srgbClr val="CFCBBF"/>
                </a:solidFill>
                <a:latin typeface="Raleway"/>
                <a:ea typeface="Raleway"/>
                <a:cs typeface="Raleway"/>
                <a:sym typeface="Raleway"/>
              </a:rPr>
              <a:t>Developed critical </a:t>
            </a:r>
            <a:r>
              <a:rPr lang="en-US" sz="2000" b="1">
                <a:solidFill>
                  <a:srgbClr val="CFCBBF"/>
                </a:solidFill>
                <a:latin typeface="Raleway Bold"/>
                <a:ea typeface="Raleway Bold"/>
                <a:cs typeface="Raleway Bold"/>
                <a:sym typeface="Raleway Bold"/>
              </a:rPr>
              <a:t>DAX measures</a:t>
            </a:r>
            <a:r>
              <a:rPr lang="en-US" sz="2000">
                <a:solidFill>
                  <a:srgbClr val="CFCBBF"/>
                </a:solidFill>
                <a:latin typeface="Raleway"/>
                <a:ea typeface="Raleway"/>
                <a:cs typeface="Raleway"/>
                <a:sym typeface="Raleway"/>
              </a:rPr>
              <a:t> for enhanced analysis:</a:t>
            </a:r>
          </a:p>
        </p:txBody>
      </p:sp>
      <p:sp>
        <p:nvSpPr>
          <p:cNvPr id="14" name="TextBox 14"/>
          <p:cNvSpPr txBox="1"/>
          <p:nvPr/>
        </p:nvSpPr>
        <p:spPr>
          <a:xfrm>
            <a:off x="905916" y="6814542"/>
            <a:ext cx="7332166" cy="50929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TotalSales = SUM(Orders[Sales])</a:t>
            </a:r>
          </a:p>
        </p:txBody>
      </p:sp>
      <p:sp>
        <p:nvSpPr>
          <p:cNvPr id="15" name="TextBox 15"/>
          <p:cNvSpPr txBox="1"/>
          <p:nvPr/>
        </p:nvSpPr>
        <p:spPr>
          <a:xfrm>
            <a:off x="905916" y="7319070"/>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Sales Growth % = DIVIDE([TotalSales] - [SPLY Sales],[SPLY Sales],0) * 100</a:t>
            </a:r>
          </a:p>
        </p:txBody>
      </p:sp>
      <p:sp>
        <p:nvSpPr>
          <p:cNvPr id="16" name="TextBox 16"/>
          <p:cNvSpPr txBox="1"/>
          <p:nvPr/>
        </p:nvSpPr>
        <p:spPr>
          <a:xfrm>
            <a:off x="905916" y="8237636"/>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Purchase Frequency = DIVIDE([Total Orders], [Years Active], 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8" name="TextBox 8"/>
          <p:cNvSpPr txBox="1"/>
          <p:nvPr/>
        </p:nvSpPr>
        <p:spPr>
          <a:xfrm>
            <a:off x="992238" y="1385739"/>
            <a:ext cx="7088237"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Visualization Design</a:t>
            </a:r>
          </a:p>
        </p:txBody>
      </p:sp>
      <p:sp>
        <p:nvSpPr>
          <p:cNvPr id="9" name="TextBox 9"/>
          <p:cNvSpPr txBox="1"/>
          <p:nvPr/>
        </p:nvSpPr>
        <p:spPr>
          <a:xfrm>
            <a:off x="992238" y="2687390"/>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Design Choices</a:t>
            </a:r>
          </a:p>
        </p:txBody>
      </p:sp>
      <p:sp>
        <p:nvSpPr>
          <p:cNvPr id="10" name="TextBox 10"/>
          <p:cNvSpPr txBox="1"/>
          <p:nvPr/>
        </p:nvSpPr>
        <p:spPr>
          <a:xfrm>
            <a:off x="992238" y="3577530"/>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Top Panel:</a:t>
            </a:r>
            <a:r>
              <a:rPr lang="en-US" sz="2187">
                <a:solidFill>
                  <a:srgbClr val="CFCBBF"/>
                </a:solidFill>
                <a:latin typeface="Raleway"/>
                <a:ea typeface="Raleway"/>
                <a:cs typeface="Raleway"/>
                <a:sym typeface="Raleway"/>
              </a:rPr>
              <a:t> Key Performance Indicators (KPIs) for Total Sales, YoY Growth, and Average Sales per Customer.</a:t>
            </a:r>
          </a:p>
        </p:txBody>
      </p:sp>
      <p:sp>
        <p:nvSpPr>
          <p:cNvPr id="11" name="TextBox 11"/>
          <p:cNvSpPr txBox="1"/>
          <p:nvPr/>
        </p:nvSpPr>
        <p:spPr>
          <a:xfrm>
            <a:off x="992238" y="4583906"/>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Left Sidebar:</a:t>
            </a:r>
            <a:r>
              <a:rPr lang="en-US" sz="2187">
                <a:solidFill>
                  <a:srgbClr val="CFCBBF"/>
                </a:solidFill>
                <a:latin typeface="Raleway"/>
                <a:ea typeface="Raleway"/>
                <a:cs typeface="Raleway"/>
                <a:sym typeface="Raleway"/>
              </a:rPr>
              <a:t> Filters for Region, Time Period, and Product Categories to allow customized views.</a:t>
            </a:r>
          </a:p>
        </p:txBody>
      </p:sp>
      <p:sp>
        <p:nvSpPr>
          <p:cNvPr id="12" name="TextBox 12"/>
          <p:cNvSpPr txBox="1"/>
          <p:nvPr/>
        </p:nvSpPr>
        <p:spPr>
          <a:xfrm>
            <a:off x="992238" y="5983040"/>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Interactive Features</a:t>
            </a:r>
          </a:p>
        </p:txBody>
      </p:sp>
      <p:sp>
        <p:nvSpPr>
          <p:cNvPr id="13" name="TextBox 13"/>
          <p:cNvSpPr txBox="1"/>
          <p:nvPr/>
        </p:nvSpPr>
        <p:spPr>
          <a:xfrm>
            <a:off x="992238" y="6873180"/>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Slicers:</a:t>
            </a:r>
            <a:r>
              <a:rPr lang="en-US" sz="2187">
                <a:solidFill>
                  <a:srgbClr val="CFCBBF"/>
                </a:solidFill>
                <a:latin typeface="Raleway"/>
                <a:ea typeface="Raleway"/>
                <a:cs typeface="Raleway"/>
                <a:sym typeface="Raleway"/>
              </a:rPr>
              <a:t> Enable filtering by Region, Time, and Customer Segment for tailored insights.</a:t>
            </a:r>
          </a:p>
        </p:txBody>
      </p:sp>
      <p:sp>
        <p:nvSpPr>
          <p:cNvPr id="14" name="TextBox 14"/>
          <p:cNvSpPr txBox="1"/>
          <p:nvPr/>
        </p:nvSpPr>
        <p:spPr>
          <a:xfrm>
            <a:off x="992238" y="7879556"/>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Drill-throughs:</a:t>
            </a:r>
            <a:r>
              <a:rPr lang="en-US" sz="2187">
                <a:solidFill>
                  <a:srgbClr val="CFCBBF"/>
                </a:solidFill>
                <a:latin typeface="Raleway"/>
                <a:ea typeface="Raleway"/>
                <a:cs typeface="Raleway"/>
                <a:sym typeface="Raleway"/>
              </a:rPr>
              <a:t> Allow users to deep dive into specific customer or product details.</a:t>
            </a:r>
          </a:p>
        </p:txBody>
      </p:sp>
      <p:pic>
        <p:nvPicPr>
          <p:cNvPr id="16" name="Picture 15" descr="A screenshot of a computer&#10;&#10;Description automatically generated">
            <a:extLst>
              <a:ext uri="{FF2B5EF4-FFF2-40B4-BE49-F238E27FC236}">
                <a16:creationId xmlns:a16="http://schemas.microsoft.com/office/drawing/2014/main" id="{DB527304-6B04-7C43-C83F-AA1FECAEAC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452746" y="2626036"/>
            <a:ext cx="6858000" cy="503492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TextBox 5"/>
          <p:cNvSpPr txBox="1"/>
          <p:nvPr/>
        </p:nvSpPr>
        <p:spPr>
          <a:xfrm>
            <a:off x="992238" y="2066181"/>
            <a:ext cx="9274374"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Insights and Value Addition</a:t>
            </a:r>
          </a:p>
        </p:txBody>
      </p:sp>
      <p:sp>
        <p:nvSpPr>
          <p:cNvPr id="6" name="TextBox 6"/>
          <p:cNvSpPr txBox="1"/>
          <p:nvPr/>
        </p:nvSpPr>
        <p:spPr>
          <a:xfrm>
            <a:off x="955774" y="4204097"/>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Insights Delivered</a:t>
            </a:r>
          </a:p>
        </p:txBody>
      </p:sp>
      <p:sp>
        <p:nvSpPr>
          <p:cNvPr id="7" name="TextBox 7"/>
          <p:cNvSpPr txBox="1"/>
          <p:nvPr/>
        </p:nvSpPr>
        <p:spPr>
          <a:xfrm>
            <a:off x="955774" y="4821436"/>
            <a:ext cx="16303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Regional Performance:</a:t>
            </a:r>
            <a:r>
              <a:rPr lang="en-US" sz="2187">
                <a:solidFill>
                  <a:srgbClr val="CFCBBF"/>
                </a:solidFill>
                <a:latin typeface="Raleway"/>
                <a:ea typeface="Raleway"/>
                <a:cs typeface="Raleway"/>
                <a:sym typeface="Raleway"/>
              </a:rPr>
              <a:t> Identified that </a:t>
            </a:r>
            <a:r>
              <a:rPr lang="en-US" sz="2187" b="1">
                <a:solidFill>
                  <a:srgbClr val="CFCBBF"/>
                </a:solidFill>
                <a:latin typeface="Raleway Bold"/>
                <a:ea typeface="Raleway Bold"/>
                <a:cs typeface="Raleway Bold"/>
                <a:sym typeface="Raleway Bold"/>
              </a:rPr>
              <a:t>Region X sales dropped by 10%</a:t>
            </a:r>
            <a:r>
              <a:rPr lang="en-US" sz="2187">
                <a:solidFill>
                  <a:srgbClr val="CFCBBF"/>
                </a:solidFill>
                <a:latin typeface="Raleway"/>
                <a:ea typeface="Raleway"/>
                <a:cs typeface="Raleway"/>
                <a:sym typeface="Raleway"/>
              </a:rPr>
              <a:t>, prompting targeted marketing efforts.</a:t>
            </a:r>
          </a:p>
        </p:txBody>
      </p:sp>
      <p:sp>
        <p:nvSpPr>
          <p:cNvPr id="8" name="TextBox 8"/>
          <p:cNvSpPr txBox="1"/>
          <p:nvPr/>
        </p:nvSpPr>
        <p:spPr>
          <a:xfrm>
            <a:off x="955774" y="5430124"/>
            <a:ext cx="16303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Time-Based Insights:</a:t>
            </a:r>
            <a:r>
              <a:rPr lang="en-US" sz="2187">
                <a:solidFill>
                  <a:srgbClr val="CFCBBF"/>
                </a:solidFill>
                <a:latin typeface="Raleway"/>
                <a:ea typeface="Raleway"/>
                <a:cs typeface="Raleway"/>
                <a:sym typeface="Raleway"/>
              </a:rPr>
              <a:t> Uncovered a significant YoY sales growth of 20% in the Central region, enabling resource allocation adjustments.</a:t>
            </a:r>
          </a:p>
        </p:txBody>
      </p:sp>
      <p:sp>
        <p:nvSpPr>
          <p:cNvPr id="9" name="TextBox 9"/>
          <p:cNvSpPr txBox="1"/>
          <p:nvPr/>
        </p:nvSpPr>
        <p:spPr>
          <a:xfrm>
            <a:off x="955774" y="6960683"/>
            <a:ext cx="4573041"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Future Enhancements</a:t>
            </a:r>
          </a:p>
        </p:txBody>
      </p:sp>
      <p:sp>
        <p:nvSpPr>
          <p:cNvPr id="10" name="TextBox 10"/>
          <p:cNvSpPr txBox="1"/>
          <p:nvPr/>
        </p:nvSpPr>
        <p:spPr>
          <a:xfrm>
            <a:off x="955774" y="7509532"/>
            <a:ext cx="16303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CFCBBF"/>
                </a:solidFill>
                <a:latin typeface="Raleway"/>
                <a:ea typeface="Raleway"/>
                <a:cs typeface="Raleway"/>
                <a:sym typeface="Raleway"/>
              </a:rPr>
              <a:t>Integrate </a:t>
            </a:r>
            <a:r>
              <a:rPr lang="en-US" sz="2187" b="1">
                <a:solidFill>
                  <a:srgbClr val="CFCBBF"/>
                </a:solidFill>
                <a:latin typeface="Raleway Bold"/>
                <a:ea typeface="Raleway Bold"/>
                <a:cs typeface="Raleway Bold"/>
                <a:sym typeface="Raleway Bold"/>
              </a:rPr>
              <a:t>customer feedback data</a:t>
            </a:r>
            <a:r>
              <a:rPr lang="en-US" sz="2187">
                <a:solidFill>
                  <a:srgbClr val="CFCBBF"/>
                </a:solidFill>
                <a:latin typeface="Raleway"/>
                <a:ea typeface="Raleway"/>
                <a:cs typeface="Raleway"/>
                <a:sym typeface="Raleway"/>
              </a:rPr>
              <a:t> to align products with customer preferences.</a:t>
            </a:r>
          </a:p>
        </p:txBody>
      </p:sp>
      <p:sp>
        <p:nvSpPr>
          <p:cNvPr id="11" name="TextBox 11"/>
          <p:cNvSpPr txBox="1"/>
          <p:nvPr/>
        </p:nvSpPr>
        <p:spPr>
          <a:xfrm>
            <a:off x="992238" y="7982249"/>
            <a:ext cx="16303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CFCBBF"/>
                </a:solidFill>
                <a:latin typeface="Raleway"/>
                <a:ea typeface="Raleway"/>
                <a:cs typeface="Raleway"/>
                <a:sym typeface="Raleway"/>
              </a:rPr>
              <a:t>Incorporate </a:t>
            </a:r>
            <a:r>
              <a:rPr lang="en-US" sz="2187" b="1">
                <a:solidFill>
                  <a:srgbClr val="CFCBBF"/>
                </a:solidFill>
                <a:latin typeface="Raleway Bold"/>
                <a:ea typeface="Raleway Bold"/>
                <a:cs typeface="Raleway Bold"/>
                <a:sym typeface="Raleway Bold"/>
              </a:rPr>
              <a:t>external datasets</a:t>
            </a:r>
            <a:r>
              <a:rPr lang="en-US" sz="2187">
                <a:solidFill>
                  <a:srgbClr val="CFCBBF"/>
                </a:solidFill>
                <a:latin typeface="Raleway"/>
                <a:ea typeface="Raleway"/>
                <a:cs typeface="Raleway"/>
                <a:sym typeface="Raleway"/>
              </a:rPr>
              <a:t>, such as market trends, to benchmark performance against competitors.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379</Words>
  <Application>Microsoft Office PowerPoint</Application>
  <PresentationFormat>Custom</PresentationFormat>
  <Paragraphs>43</Paragraphs>
  <Slides>5</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Calibri</vt:lpstr>
      <vt:lpstr>Prata</vt:lpstr>
      <vt:lpstr>Raleway</vt:lpstr>
      <vt:lpstr>Raleway Bold</vt:lpstr>
      <vt:lpstr>Arial</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Customer-Segmentation-Analysis (1).pptx</dc:title>
  <cp:lastModifiedBy>SYED JUNED</cp:lastModifiedBy>
  <cp:revision>3</cp:revision>
  <dcterms:created xsi:type="dcterms:W3CDTF">2006-08-16T00:00:00Z</dcterms:created>
  <dcterms:modified xsi:type="dcterms:W3CDTF">2024-12-04T15:37:32Z</dcterms:modified>
  <dc:identifier>DAGYIVhryfM</dc:identifier>
</cp:coreProperties>
</file>

<file path=docProps/thumbnail.jpeg>
</file>